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5"/>
  </p:notesMasterIdLst>
  <p:handoutMasterIdLst>
    <p:handoutMasterId r:id="rId36"/>
  </p:handoutMasterIdLst>
  <p:sldIdLst>
    <p:sldId id="306" r:id="rId5"/>
    <p:sldId id="307" r:id="rId6"/>
    <p:sldId id="332" r:id="rId7"/>
    <p:sldId id="308" r:id="rId8"/>
    <p:sldId id="333" r:id="rId9"/>
    <p:sldId id="335" r:id="rId10"/>
    <p:sldId id="334" r:id="rId11"/>
    <p:sldId id="336" r:id="rId12"/>
    <p:sldId id="338" r:id="rId13"/>
    <p:sldId id="339" r:id="rId14"/>
    <p:sldId id="337" r:id="rId15"/>
    <p:sldId id="309" r:id="rId16"/>
    <p:sldId id="314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9" r:id="rId28"/>
    <p:sldId id="327" r:id="rId29"/>
    <p:sldId id="326" r:id="rId30"/>
    <p:sldId id="330" r:id="rId31"/>
    <p:sldId id="331" r:id="rId32"/>
    <p:sldId id="310" r:id="rId33"/>
    <p:sldId id="312" r:id="rId3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84967" autoAdjust="0"/>
  </p:normalViewPr>
  <p:slideViewPr>
    <p:cSldViewPr snapToGrid="0">
      <p:cViewPr varScale="1">
        <p:scale>
          <a:sx n="86" d="100"/>
          <a:sy n="86" d="100"/>
        </p:scale>
        <p:origin x="48" y="489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B121454-572C-47B6-B0F1-7CFD7D08BD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BE84DF8-A565-40B7-BDF9-E1BF332F6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02A17-7AE3-4B44-889C-4D77A0FC7177}" type="datetime1">
              <a:rPr lang="de-DE" smtClean="0"/>
              <a:t>31.05.2022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F16EA-C7BA-4258-A82D-3014F168BC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5BFB372-C8D6-41CE-BCAE-07EF85FF4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EAEA9-BE18-43B6-9C4D-24166BA94A9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841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0ACC-C7DD-445E-BC27-71FC31906D7B}" type="datetime1">
              <a:rPr lang="de-DE" smtClean="0"/>
              <a:pPr/>
              <a:t>31.05.2022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455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688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9456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4140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7069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93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32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fik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6" name="Grafik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17" name="Inhaltsplatzhalt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0" name="Bildplatzhalt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11" name="Bildplatzhalt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8" name="Grafik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0" name="Grafik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3.9.20XX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 2-Foli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fik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1" name="Grafik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23" name="Grafik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Bildplatzhalt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Grafik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7" name="Grafik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fik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9" name="Grafik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bschnittsüberschrif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4" name="Grafik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5" name="Grafik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6" name="Grafik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7" name="Grafik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3" name="Grafik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Formatvorlage des Untertitelmasters durch Klicken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und Inhal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Titel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sp>
        <p:nvSpPr>
          <p:cNvPr id="9" name="Grafik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1" name="Grafik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fik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2" name="Grafik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  <p:sp>
        <p:nvSpPr>
          <p:cNvPr id="14" name="Grafik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3.9.20XX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actions.google.com/" TargetMode="External"/><Relationship Id="rId2" Type="http://schemas.openxmlformats.org/officeDocument/2006/relationships/hyperlink" Target="https://github.com/paul-schweng/eportfolio-HomeAutomation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apis/api/homegraph.googleapis.com/overview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console.cloud.google.com/apis/credential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nsole.actions.google.com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sz="5400" spc="400" dirty="0">
                <a:solidFill>
                  <a:schemeClr val="bg1"/>
                </a:solidFill>
              </a:rPr>
              <a:t>Home Automation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2000" dirty="0">
                <a:solidFill>
                  <a:schemeClr val="bg1"/>
                </a:solidFill>
              </a:rPr>
              <a:t>Paul Schweng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5576D-6638-3E03-FA67-807B0ECD4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dirty="0" err="1"/>
              <a:t>Structure</a:t>
            </a:r>
            <a:r>
              <a:rPr lang="de-DE" dirty="0"/>
              <a:t> (QUERY </a:t>
            </a:r>
            <a:r>
              <a:rPr lang="de-DE" dirty="0" err="1"/>
              <a:t>intent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874CA0A-2888-B338-55B1-8C7E9259A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3493548"/>
            <a:ext cx="4553712" cy="1707641"/>
          </a:xfrm>
          <a:prstGeom prst="rect">
            <a:avLst/>
          </a:prstGeom>
          <a:noFill/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7520426-5D3A-D965-F3EB-3E08AE437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>
            <a:normAutofit/>
          </a:bodyPr>
          <a:lstStyle/>
          <a:p>
            <a:r>
              <a:rPr lang="en-US" dirty="0"/>
              <a:t>Push device states proactively to </a:t>
            </a:r>
            <a:r>
              <a:rPr lang="en-US" dirty="0" err="1"/>
              <a:t>HomeGraph</a:t>
            </a:r>
            <a:endParaRPr lang="en-US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5D38B0-90A4-C81C-889C-C96CDD622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848" y="3800923"/>
            <a:ext cx="4553712" cy="1092891"/>
          </a:xfrm>
          <a:prstGeom prst="rect">
            <a:avLst/>
          </a:prstGeom>
          <a:noFill/>
        </p:spPr>
      </p:pic>
      <p:sp>
        <p:nvSpPr>
          <p:cNvPr id="4" name="Foliennummernplatzhalter 3" hidden="1">
            <a:extLst>
              <a:ext uri="{FF2B5EF4-FFF2-40B4-BE49-F238E27FC236}">
                <a16:creationId xmlns:a16="http://schemas.microsoft.com/office/drawing/2014/main" id="{4D51536B-F116-68EF-4625-8616FA94BE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10</a:t>
            </a:fld>
            <a:endParaRPr lang="de-DE" noProof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049AA14-CF41-2679-B1BB-15DAC0399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Request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QUERY </a:t>
            </a:r>
            <a:r>
              <a:rPr lang="de-DE" dirty="0" err="1"/>
              <a:t>intent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BFB01A9-02F2-6CFC-1FD3-325B321A987B}"/>
              </a:ext>
            </a:extLst>
          </p:cNvPr>
          <p:cNvCxnSpPr>
            <a:cxnSpLocks/>
          </p:cNvCxnSpPr>
          <p:nvPr/>
        </p:nvCxnSpPr>
        <p:spPr>
          <a:xfrm>
            <a:off x="6383861" y="1908467"/>
            <a:ext cx="0" cy="3784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5576D-6638-3E03-FA67-807B0ECD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(EXECUTE </a:t>
            </a:r>
            <a:r>
              <a:rPr lang="de-DE" dirty="0" err="1"/>
              <a:t>intent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51536B-F116-68EF-4625-8616FA94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11</a:t>
            </a:fld>
            <a:endParaRPr lang="de-DE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5EF4479-B9A8-13D2-7DB0-18BC2F02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7840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HomeGraph</a:t>
            </a:r>
            <a:r>
              <a:rPr lang="en-US" dirty="0"/>
              <a:t> API lets Google Assistant know the devices’ traits and where they are located (e.g. living room). </a:t>
            </a:r>
            <a:br>
              <a:rPr lang="en-US" dirty="0"/>
            </a:br>
            <a:r>
              <a:rPr lang="en-US" dirty="0"/>
              <a:t>No need of sending a QUERY intent to your webapp.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EB8E63-EC34-5DF1-DCA0-CB81706A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346" y="3334090"/>
            <a:ext cx="6938683" cy="267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5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Setup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Using</a:t>
            </a:r>
            <a:r>
              <a:rPr lang="de-DE" dirty="0"/>
              <a:t> </a:t>
            </a:r>
            <a:r>
              <a:rPr lang="de-DE" dirty="0" err="1"/>
              <a:t>Google‘s</a:t>
            </a:r>
            <a:r>
              <a:rPr lang="de-DE" dirty="0"/>
              <a:t> smart </a:t>
            </a:r>
            <a:r>
              <a:rPr lang="en-US" dirty="0"/>
              <a:t>home</a:t>
            </a:r>
            <a:r>
              <a:rPr lang="de-DE" dirty="0"/>
              <a:t> end-</a:t>
            </a:r>
            <a:r>
              <a:rPr lang="de-DE" dirty="0" err="1"/>
              <a:t>to</a:t>
            </a:r>
            <a:r>
              <a:rPr lang="de-DE" dirty="0"/>
              <a:t>-end sample 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12CE07-D11A-97B2-7E72-9537E3E5E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784089"/>
          </a:xfrm>
        </p:spPr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  <a:p>
            <a:pPr lvl="1"/>
            <a:r>
              <a:rPr lang="de-DE" dirty="0" err="1"/>
              <a:t>Nodejs</a:t>
            </a:r>
            <a:r>
              <a:rPr lang="de-DE" dirty="0"/>
              <a:t> (v12.13.0)</a:t>
            </a:r>
          </a:p>
          <a:p>
            <a:pPr lvl="1"/>
            <a:r>
              <a:rPr lang="de-DE" dirty="0"/>
              <a:t>Linux Shell (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Clone </a:t>
            </a:r>
            <a:r>
              <a:rPr lang="en-US" dirty="0">
                <a:hlinkClick r:id="rId2"/>
              </a:rPr>
              <a:t>this project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de-DE" dirty="0"/>
          </a:p>
          <a:p>
            <a:r>
              <a:rPr lang="de-DE" dirty="0"/>
              <a:t>Create a </a:t>
            </a:r>
            <a:r>
              <a:rPr lang="de-DE" dirty="0">
                <a:hlinkClick r:id="rId3"/>
              </a:rPr>
              <a:t>Google </a:t>
            </a:r>
            <a:r>
              <a:rPr lang="de-DE" dirty="0" err="1">
                <a:hlinkClick r:id="rId3"/>
              </a:rPr>
              <a:t>action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13</a:t>
            </a:fld>
            <a:endParaRPr lang="de-DE" noProof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CFC693E-47FF-0F10-8288-4996DFFD9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450" y="3664733"/>
            <a:ext cx="49466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git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clone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https://github.com/paul-schweng/eportfolio-HomeAutomation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cd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eportfolio-HomeAutomation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01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Google Action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14</a:t>
            </a:fld>
            <a:endParaRPr lang="de-DE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561F68-AC4E-6186-29B1-908929E3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48" y="2200104"/>
            <a:ext cx="8078774" cy="1928144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AE90666-0F24-BFBB-71E1-B6E8A4E7D3A4}"/>
              </a:ext>
            </a:extLst>
          </p:cNvPr>
          <p:cNvCxnSpPr>
            <a:cxnSpLocks/>
          </p:cNvCxnSpPr>
          <p:nvPr/>
        </p:nvCxnSpPr>
        <p:spPr>
          <a:xfrm>
            <a:off x="6534150" y="3310226"/>
            <a:ext cx="712602" cy="523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12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Creating</a:t>
            </a:r>
            <a:r>
              <a:rPr lang="de-DE" dirty="0"/>
              <a:t> a Google Action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15</a:t>
            </a:fld>
            <a:endParaRPr lang="de-DE" noProof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5E84DE4-CEC3-4462-5930-2B0B947FA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48" y="2085182"/>
            <a:ext cx="5924802" cy="3756180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DFCEA94-5D63-E43B-D50C-39AFA5AE5531}"/>
              </a:ext>
            </a:extLst>
          </p:cNvPr>
          <p:cNvCxnSpPr>
            <a:cxnSpLocks/>
          </p:cNvCxnSpPr>
          <p:nvPr/>
        </p:nvCxnSpPr>
        <p:spPr>
          <a:xfrm flipH="1">
            <a:off x="2306452" y="3291176"/>
            <a:ext cx="538348" cy="470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70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Request Sync and Report State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16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Link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Google Cloud</a:t>
            </a: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08206E7-81F1-88B0-C8B4-BE79BDAE4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76" y="3429000"/>
            <a:ext cx="2975224" cy="2267217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D1BF892-6AD3-2685-8D6B-4E9FFE6DBE69}"/>
              </a:ext>
            </a:extLst>
          </p:cNvPr>
          <p:cNvCxnSpPr>
            <a:cxnSpLocks/>
          </p:cNvCxnSpPr>
          <p:nvPr/>
        </p:nvCxnSpPr>
        <p:spPr>
          <a:xfrm flipH="1">
            <a:off x="3314700" y="3067877"/>
            <a:ext cx="400050" cy="452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608F9840-FD81-BEF9-DE80-3B0DE6F49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50" y="3817791"/>
            <a:ext cx="4280596" cy="11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312BD03E-8A1B-93AD-CBF7-269C1EF00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735" y="3465279"/>
            <a:ext cx="3086100" cy="2677722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03548E3-851B-0C63-B094-0E36FA86212F}"/>
              </a:ext>
            </a:extLst>
          </p:cNvPr>
          <p:cNvCxnSpPr>
            <a:cxnSpLocks/>
          </p:cNvCxnSpPr>
          <p:nvPr/>
        </p:nvCxnSpPr>
        <p:spPr>
          <a:xfrm flipH="1">
            <a:off x="7497785" y="4127500"/>
            <a:ext cx="477815" cy="46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Request Sync and Report State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17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HomeGraph</a:t>
            </a:r>
            <a:r>
              <a:rPr lang="de-DE" dirty="0">
                <a:hlinkClick r:id="rId3"/>
              </a:rPr>
              <a:t> API</a:t>
            </a:r>
            <a:r>
              <a:rPr lang="de-DE" dirty="0"/>
              <a:t> and </a:t>
            </a:r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it</a:t>
            </a:r>
            <a:endParaRPr lang="de-DE" dirty="0"/>
          </a:p>
          <a:p>
            <a:r>
              <a:rPr lang="en-US" dirty="0"/>
              <a:t>Navigate to the </a:t>
            </a:r>
            <a:r>
              <a:rPr lang="en-US" dirty="0">
                <a:hlinkClick r:id="rId4"/>
              </a:rPr>
              <a:t>Google Cloud Console API &amp; Services page</a:t>
            </a:r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216CB9C-7CA5-1628-E53F-A11AAE33C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58" y="3644666"/>
            <a:ext cx="3956483" cy="2136015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B8EE5F6-8679-D202-9215-241964A04F11}"/>
              </a:ext>
            </a:extLst>
          </p:cNvPr>
          <p:cNvCxnSpPr>
            <a:cxnSpLocks/>
          </p:cNvCxnSpPr>
          <p:nvPr/>
        </p:nvCxnSpPr>
        <p:spPr>
          <a:xfrm flipH="1">
            <a:off x="2396909" y="3465279"/>
            <a:ext cx="200241" cy="515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1229160-1639-E877-0383-65FCEACF3D08}"/>
              </a:ext>
            </a:extLst>
          </p:cNvPr>
          <p:cNvCxnSpPr>
            <a:cxnSpLocks/>
          </p:cNvCxnSpPr>
          <p:nvPr/>
        </p:nvCxnSpPr>
        <p:spPr>
          <a:xfrm>
            <a:off x="1295400" y="4712673"/>
            <a:ext cx="644525" cy="301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3F9CF0B4-1C71-7541-A0E2-90EC53135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250" y="3554179"/>
            <a:ext cx="3357585" cy="21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5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38763 0.003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88" y="1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Request Sync and Report State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18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Download </a:t>
            </a:r>
            <a:r>
              <a:rPr lang="de-DE" dirty="0" err="1"/>
              <a:t>the</a:t>
            </a:r>
            <a:r>
              <a:rPr lang="de-DE" dirty="0"/>
              <a:t> JWT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account</a:t>
            </a:r>
            <a:r>
              <a:rPr lang="de-DE" dirty="0"/>
              <a:t> and save </a:t>
            </a:r>
            <a:r>
              <a:rPr lang="de-DE" dirty="0" err="1"/>
              <a:t>it</a:t>
            </a:r>
            <a:r>
              <a:rPr lang="de-DE" dirty="0"/>
              <a:t> in `</a:t>
            </a:r>
            <a:r>
              <a:rPr lang="de-DE" dirty="0" err="1"/>
              <a:t>src</a:t>
            </a:r>
            <a:r>
              <a:rPr lang="de-DE" dirty="0"/>
              <a:t>/smart-</a:t>
            </a:r>
            <a:r>
              <a:rPr lang="de-DE" dirty="0" err="1"/>
              <a:t>home</a:t>
            </a:r>
            <a:r>
              <a:rPr lang="de-DE" dirty="0"/>
              <a:t>-</a:t>
            </a:r>
            <a:r>
              <a:rPr lang="de-DE" dirty="0" err="1"/>
              <a:t>key.json</a:t>
            </a:r>
            <a:r>
              <a:rPr lang="de-DE" dirty="0"/>
              <a:t>`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473BBE-A991-56F2-EBB9-D4C15C51E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99" y="3190241"/>
            <a:ext cx="9261513" cy="811053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BE5A3E9-EA73-7380-BC3F-7D2304BF78EB}"/>
              </a:ext>
            </a:extLst>
          </p:cNvPr>
          <p:cNvCxnSpPr>
            <a:cxnSpLocks/>
          </p:cNvCxnSpPr>
          <p:nvPr/>
        </p:nvCxnSpPr>
        <p:spPr>
          <a:xfrm>
            <a:off x="9556750" y="3263900"/>
            <a:ext cx="222250" cy="481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3693D965-4DBA-5AC9-5A34-EF926902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3190241"/>
            <a:ext cx="3524016" cy="2785109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94356FDA-886F-2697-C767-4261B3E0DAFE}"/>
              </a:ext>
            </a:extLst>
          </p:cNvPr>
          <p:cNvCxnSpPr>
            <a:cxnSpLocks/>
          </p:cNvCxnSpPr>
          <p:nvPr/>
        </p:nvCxnSpPr>
        <p:spPr>
          <a:xfrm flipH="1">
            <a:off x="2832100" y="3010854"/>
            <a:ext cx="317500" cy="4906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71A69C5-5433-9169-0DA2-B876E88DBE0C}"/>
              </a:ext>
            </a:extLst>
          </p:cNvPr>
          <p:cNvCxnSpPr>
            <a:cxnSpLocks/>
          </p:cNvCxnSpPr>
          <p:nvPr/>
        </p:nvCxnSpPr>
        <p:spPr>
          <a:xfrm flipH="1">
            <a:off x="2006600" y="5090445"/>
            <a:ext cx="406400" cy="348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84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Configure Cloud </a:t>
            </a:r>
            <a:r>
              <a:rPr lang="en-US" dirty="0" err="1"/>
              <a:t>Firestore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19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>
                <a:hlinkClick r:id="rId2"/>
              </a:rPr>
              <a:t>Firebase</a:t>
            </a:r>
            <a:r>
              <a:rPr lang="de-DE" dirty="0">
                <a:hlinkClick r:id="rId2"/>
              </a:rPr>
              <a:t> </a:t>
            </a:r>
            <a:r>
              <a:rPr lang="de-DE" dirty="0" err="1">
                <a:hlinkClick r:id="rId2"/>
              </a:rPr>
              <a:t>Console</a:t>
            </a:r>
            <a:r>
              <a:rPr lang="de-DE" dirty="0"/>
              <a:t> and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billing</a:t>
            </a:r>
            <a:r>
              <a:rPr lang="de-DE" dirty="0"/>
              <a:t> plan </a:t>
            </a:r>
            <a:r>
              <a:rPr lang="de-DE" dirty="0" err="1"/>
              <a:t>to</a:t>
            </a:r>
            <a:r>
              <a:rPr lang="de-DE" dirty="0"/>
              <a:t> Blaze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5DEE4B-ADC2-5785-A648-79FF0B746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3429000"/>
            <a:ext cx="2716505" cy="270418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32D80EA-6609-3DF6-BB37-15516FFFA876}"/>
              </a:ext>
            </a:extLst>
          </p:cNvPr>
          <p:cNvCxnSpPr>
            <a:cxnSpLocks/>
          </p:cNvCxnSpPr>
          <p:nvPr/>
        </p:nvCxnSpPr>
        <p:spPr>
          <a:xfrm flipH="1">
            <a:off x="3543300" y="3188223"/>
            <a:ext cx="387350" cy="481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8CF3010C-41F2-BBD5-C395-EF094D911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570" y="3428999"/>
            <a:ext cx="2738094" cy="2704186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AC1CD64-4DAD-25E1-19CF-77055EBFFE96}"/>
              </a:ext>
            </a:extLst>
          </p:cNvPr>
          <p:cNvCxnSpPr>
            <a:cxnSpLocks/>
          </p:cNvCxnSpPr>
          <p:nvPr/>
        </p:nvCxnSpPr>
        <p:spPr>
          <a:xfrm flipH="1">
            <a:off x="8586185" y="5467349"/>
            <a:ext cx="685800" cy="310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9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de-DE" sz="1800" dirty="0" err="1">
                <a:solidFill>
                  <a:schemeClr val="bg1"/>
                </a:solidFill>
              </a:rPr>
              <a:t>Introduction</a:t>
            </a:r>
            <a:endParaRPr lang="de-DE" sz="1800" dirty="0">
              <a:solidFill>
                <a:schemeClr val="bg1"/>
              </a:solidFill>
            </a:endParaRPr>
          </a:p>
          <a:p>
            <a:pPr algn="r" rtl="0"/>
            <a:r>
              <a:rPr lang="de-DE" dirty="0" err="1"/>
              <a:t>Overview</a:t>
            </a:r>
            <a:endParaRPr lang="de-DE" dirty="0"/>
          </a:p>
          <a:p>
            <a:pPr algn="r" rtl="0"/>
            <a:r>
              <a:rPr lang="de-DE" sz="1800" dirty="0">
                <a:solidFill>
                  <a:schemeClr val="bg1"/>
                </a:solidFill>
              </a:rPr>
              <a:t>Setup</a:t>
            </a: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1399574" y="2603500"/>
            <a:ext cx="3803315" cy="3641852"/>
          </a:xfr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2.6.2022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Configure Cloud </a:t>
            </a:r>
            <a:r>
              <a:rPr lang="en-US" dirty="0" err="1"/>
              <a:t>Firestore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20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Firestore</a:t>
            </a:r>
            <a:r>
              <a:rPr lang="en-US" dirty="0"/>
              <a:t> Database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8E69428-C794-3238-E25D-303C3B4B3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99" y="2930897"/>
            <a:ext cx="6866563" cy="2276103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8AA3255-C98B-6C8B-B68B-043DE601E638}"/>
              </a:ext>
            </a:extLst>
          </p:cNvPr>
          <p:cNvCxnSpPr>
            <a:cxnSpLocks/>
          </p:cNvCxnSpPr>
          <p:nvPr/>
        </p:nvCxnSpPr>
        <p:spPr>
          <a:xfrm flipH="1">
            <a:off x="1936750" y="3906044"/>
            <a:ext cx="215900" cy="481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304D0DC-2068-96AD-D094-22A914FFC07D}"/>
              </a:ext>
            </a:extLst>
          </p:cNvPr>
          <p:cNvCxnSpPr>
            <a:cxnSpLocks/>
          </p:cNvCxnSpPr>
          <p:nvPr/>
        </p:nvCxnSpPr>
        <p:spPr>
          <a:xfrm flipH="1" flipV="1">
            <a:off x="5683250" y="4946649"/>
            <a:ext cx="412750" cy="395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037C91F6-710B-8E7B-AA79-2AEC2850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799" y="2764363"/>
            <a:ext cx="4104285" cy="2928902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F5C667E4-600F-010F-D8F9-626CF972C87A}"/>
              </a:ext>
            </a:extLst>
          </p:cNvPr>
          <p:cNvCxnSpPr>
            <a:cxnSpLocks/>
          </p:cNvCxnSpPr>
          <p:nvPr/>
        </p:nvCxnSpPr>
        <p:spPr>
          <a:xfrm flipH="1">
            <a:off x="1361085" y="3790071"/>
            <a:ext cx="387350" cy="481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EF36FA02-8974-ED1E-EAB2-12F368C5C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438" y="2764363"/>
            <a:ext cx="4897750" cy="2928130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0AE2C30-C54D-1794-0E34-F4C76F82877C}"/>
              </a:ext>
            </a:extLst>
          </p:cNvPr>
          <p:cNvCxnSpPr>
            <a:cxnSpLocks/>
          </p:cNvCxnSpPr>
          <p:nvPr/>
        </p:nvCxnSpPr>
        <p:spPr>
          <a:xfrm flipH="1">
            <a:off x="7094612" y="4514850"/>
            <a:ext cx="283565" cy="431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A930702E-13C5-DAAE-A855-D1638968DB89}"/>
              </a:ext>
            </a:extLst>
          </p:cNvPr>
          <p:cNvCxnSpPr>
            <a:cxnSpLocks/>
          </p:cNvCxnSpPr>
          <p:nvPr/>
        </p:nvCxnSpPr>
        <p:spPr>
          <a:xfrm>
            <a:off x="9809919" y="4857750"/>
            <a:ext cx="344562" cy="412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3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Configure Cloud </a:t>
            </a:r>
            <a:r>
              <a:rPr lang="en-US" dirty="0" err="1"/>
              <a:t>Firestore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21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Create an initial collection</a:t>
            </a:r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556F0BF-B188-5185-9CD5-BADE2047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36661"/>
            <a:ext cx="3873500" cy="377523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C23E1D-4C64-9BF2-14EE-88D1D9216042}"/>
              </a:ext>
            </a:extLst>
          </p:cNvPr>
          <p:cNvSpPr txBox="1"/>
          <p:nvPr/>
        </p:nvSpPr>
        <p:spPr>
          <a:xfrm>
            <a:off x="990601" y="3429000"/>
            <a:ext cx="4292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\        </a:t>
            </a:r>
          </a:p>
          <a:p>
            <a:r>
              <a:rPr lang="de-DE" dirty="0"/>
              <a:t>     1234</a:t>
            </a:r>
          </a:p>
          <a:p>
            <a:pPr lvl="1"/>
            <a:r>
              <a:rPr lang="de-DE" dirty="0"/>
              <a:t>  </a:t>
            </a:r>
            <a:r>
              <a:rPr lang="de-DE" dirty="0" err="1"/>
              <a:t>fakeAccessToken</a:t>
            </a:r>
            <a:r>
              <a:rPr lang="de-DE" dirty="0"/>
              <a:t>: "123access“</a:t>
            </a:r>
          </a:p>
          <a:p>
            <a:pPr lvl="1"/>
            <a:r>
              <a:rPr lang="de-DE" dirty="0"/>
              <a:t>  </a:t>
            </a:r>
            <a:r>
              <a:rPr lang="de-DE" dirty="0" err="1"/>
              <a:t>fakeRefreshToken</a:t>
            </a:r>
            <a:r>
              <a:rPr lang="de-DE" dirty="0"/>
              <a:t>: "123refresh“</a:t>
            </a:r>
          </a:p>
          <a:p>
            <a:pPr lvl="1"/>
            <a:r>
              <a:rPr lang="de-DE" dirty="0"/>
              <a:t>  </a:t>
            </a:r>
            <a:r>
              <a:rPr lang="de-DE" dirty="0" err="1"/>
              <a:t>homegraph</a:t>
            </a:r>
            <a:r>
              <a:rPr lang="de-DE" dirty="0"/>
              <a:t>: </a:t>
            </a:r>
            <a:r>
              <a:rPr lang="de-DE" dirty="0" err="1"/>
              <a:t>true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911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 to Firebase Cloud Functions and Hosting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22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 these commands: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encounter errors with Firebase CLI:</a:t>
            </a:r>
          </a:p>
          <a:p>
            <a:r>
              <a:rPr lang="en-US" dirty="0"/>
              <a:t>Is Firebase installed? (run </a:t>
            </a:r>
            <a:r>
              <a:rPr lang="de-DE" altLang="de-DE" sz="2000" dirty="0" err="1"/>
              <a:t>npm</a:t>
            </a:r>
            <a:r>
              <a:rPr lang="de-DE" altLang="de-DE" sz="2000" dirty="0"/>
              <a:t> </a:t>
            </a:r>
            <a:r>
              <a:rPr lang="de-DE" altLang="de-DE" sz="2000" dirty="0" err="1"/>
              <a:t>install</a:t>
            </a:r>
            <a:r>
              <a:rPr lang="de-DE" altLang="de-DE" sz="2000" dirty="0"/>
              <a:t> -g </a:t>
            </a:r>
            <a:r>
              <a:rPr lang="de-DE" altLang="de-DE" sz="2000" dirty="0" err="1"/>
              <a:t>firebase</a:t>
            </a:r>
            <a:r>
              <a:rPr lang="de-DE" altLang="de-DE" sz="2000" dirty="0"/>
              <a:t>-tools</a:t>
            </a:r>
            <a:r>
              <a:rPr lang="de-DE" altLang="de-DE" dirty="0"/>
              <a:t>)</a:t>
            </a:r>
          </a:p>
          <a:p>
            <a:r>
              <a:rPr lang="de-DE" altLang="de-DE" dirty="0"/>
              <a:t>Are </a:t>
            </a:r>
            <a:r>
              <a:rPr lang="de-DE" altLang="de-DE" dirty="0" err="1"/>
              <a:t>you</a:t>
            </a:r>
            <a:r>
              <a:rPr lang="de-DE" altLang="de-DE" dirty="0"/>
              <a:t> </a:t>
            </a:r>
            <a:r>
              <a:rPr lang="de-DE" altLang="de-DE" dirty="0" err="1"/>
              <a:t>logged</a:t>
            </a:r>
            <a:r>
              <a:rPr lang="de-DE" altLang="de-DE" dirty="0"/>
              <a:t> in? (</a:t>
            </a:r>
            <a:r>
              <a:rPr lang="de-DE" altLang="de-DE" dirty="0" err="1"/>
              <a:t>run</a:t>
            </a:r>
            <a:r>
              <a:rPr lang="de-DE" altLang="de-DE" dirty="0"/>
              <a:t> </a:t>
            </a:r>
            <a:r>
              <a:rPr lang="de-DE" altLang="de-DE" sz="2000" dirty="0" err="1"/>
              <a:t>firebase</a:t>
            </a:r>
            <a:r>
              <a:rPr lang="de-DE" altLang="de-DE" sz="2000" dirty="0"/>
              <a:t> </a:t>
            </a:r>
            <a:r>
              <a:rPr lang="de-DE" altLang="de-DE" sz="2000" dirty="0" err="1"/>
              <a:t>login</a:t>
            </a:r>
            <a:r>
              <a:rPr lang="de-DE" altLang="de-DE" dirty="0"/>
              <a:t>)</a:t>
            </a:r>
          </a:p>
          <a:p>
            <a:r>
              <a:rPr lang="de-DE" altLang="de-DE" dirty="0" err="1"/>
              <a:t>Is</a:t>
            </a:r>
            <a:r>
              <a:rPr lang="de-DE" altLang="de-DE" dirty="0"/>
              <a:t> </a:t>
            </a:r>
            <a:r>
              <a:rPr lang="de-DE" altLang="de-DE" dirty="0" err="1"/>
              <a:t>your</a:t>
            </a:r>
            <a:r>
              <a:rPr lang="de-DE" altLang="de-DE" dirty="0"/>
              <a:t> </a:t>
            </a:r>
            <a:r>
              <a:rPr lang="de-DE" altLang="de-DE" dirty="0" err="1"/>
              <a:t>project</a:t>
            </a:r>
            <a:r>
              <a:rPr lang="de-DE" altLang="de-DE" dirty="0"/>
              <a:t> </a:t>
            </a:r>
            <a:r>
              <a:rPr lang="de-DE" altLang="de-DE" dirty="0" err="1"/>
              <a:t>selected</a:t>
            </a:r>
            <a:r>
              <a:rPr lang="de-DE" altLang="de-DE" dirty="0"/>
              <a:t>? (</a:t>
            </a:r>
            <a:r>
              <a:rPr lang="de-DE" altLang="de-DE" dirty="0" err="1"/>
              <a:t>run</a:t>
            </a:r>
            <a:r>
              <a:rPr lang="de-DE" altLang="de-DE" dirty="0"/>
              <a:t> </a:t>
            </a:r>
            <a:r>
              <a:rPr lang="de-DE" altLang="de-DE" sz="1800" dirty="0" err="1"/>
              <a:t>firebase</a:t>
            </a:r>
            <a:r>
              <a:rPr lang="de-DE" altLang="de-DE" sz="1800" dirty="0"/>
              <a:t> </a:t>
            </a:r>
            <a:r>
              <a:rPr lang="de-DE" altLang="de-DE" sz="1800" dirty="0" err="1"/>
              <a:t>use</a:t>
            </a:r>
            <a:r>
              <a:rPr lang="de-DE" altLang="de-DE" sz="1800" dirty="0"/>
              <a:t> –</a:t>
            </a:r>
            <a:r>
              <a:rPr lang="de-DE" altLang="de-DE" sz="1800" dirty="0" err="1"/>
              <a:t>add</a:t>
            </a:r>
            <a:r>
              <a:rPr lang="de-DE" altLang="de-DE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87B7748-639F-F81C-CCEC-C53DF3E662FB}"/>
              </a:ext>
            </a:extLst>
          </p:cNvPr>
          <p:cNvSpPr txBox="1"/>
          <p:nvPr/>
        </p:nvSpPr>
        <p:spPr>
          <a:xfrm>
            <a:off x="1955800" y="2318434"/>
            <a:ext cx="5149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 err="1"/>
              <a:t>npm</a:t>
            </a:r>
            <a:r>
              <a:rPr lang="de-DE" sz="2000" dirty="0"/>
              <a:t> </a:t>
            </a:r>
            <a:r>
              <a:rPr lang="de-DE" sz="2000" dirty="0" err="1"/>
              <a:t>install</a:t>
            </a:r>
            <a:endParaRPr lang="de-DE" sz="2000" dirty="0"/>
          </a:p>
          <a:p>
            <a:r>
              <a:rPr lang="de-DE" sz="2000" dirty="0" err="1"/>
              <a:t>npm</a:t>
            </a:r>
            <a:r>
              <a:rPr lang="de-DE" sz="2000" dirty="0"/>
              <a:t> --</a:t>
            </a:r>
            <a:r>
              <a:rPr lang="de-DE" sz="2000" dirty="0" err="1"/>
              <a:t>prefix</a:t>
            </a:r>
            <a:r>
              <a:rPr lang="de-DE" sz="2000" dirty="0"/>
              <a:t> </a:t>
            </a:r>
            <a:r>
              <a:rPr lang="de-DE" sz="2000" dirty="0" err="1"/>
              <a:t>frontend</a:t>
            </a:r>
            <a:r>
              <a:rPr lang="de-DE" sz="2000" dirty="0"/>
              <a:t> </a:t>
            </a:r>
            <a:r>
              <a:rPr lang="de-DE" sz="2000" dirty="0" err="1"/>
              <a:t>install</a:t>
            </a:r>
            <a:endParaRPr lang="de-DE" sz="2000" dirty="0"/>
          </a:p>
          <a:p>
            <a:r>
              <a:rPr lang="de-DE" sz="2000" dirty="0" err="1"/>
              <a:t>npm</a:t>
            </a:r>
            <a:r>
              <a:rPr lang="de-DE" sz="2000" dirty="0"/>
              <a:t> </a:t>
            </a:r>
            <a:r>
              <a:rPr lang="de-DE" sz="2000" dirty="0" err="1"/>
              <a:t>run</a:t>
            </a:r>
            <a:r>
              <a:rPr lang="de-DE" sz="2000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181678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 to Firebase Cloud Functions and Hosting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23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encounter errors on deploy:</a:t>
            </a:r>
          </a:p>
          <a:p>
            <a:r>
              <a:rPr lang="de-DE" altLang="de-DE" dirty="0"/>
              <a:t>Are </a:t>
            </a:r>
            <a:r>
              <a:rPr lang="de-DE" altLang="de-DE" dirty="0" err="1"/>
              <a:t>you</a:t>
            </a:r>
            <a:r>
              <a:rPr lang="de-DE" altLang="de-DE" dirty="0"/>
              <a:t> </a:t>
            </a:r>
            <a:r>
              <a:rPr lang="de-DE" altLang="de-DE" dirty="0" err="1"/>
              <a:t>logged</a:t>
            </a:r>
            <a:r>
              <a:rPr lang="de-DE" altLang="de-DE" dirty="0"/>
              <a:t> in? (</a:t>
            </a:r>
            <a:r>
              <a:rPr lang="de-DE" altLang="de-DE" dirty="0" err="1"/>
              <a:t>run</a:t>
            </a:r>
            <a:r>
              <a:rPr lang="de-DE" altLang="de-DE" dirty="0"/>
              <a:t> </a:t>
            </a:r>
            <a:r>
              <a:rPr lang="de-DE" altLang="de-DE" sz="2000" dirty="0" err="1"/>
              <a:t>firebase</a:t>
            </a:r>
            <a:r>
              <a:rPr lang="de-DE" altLang="de-DE" sz="2000" dirty="0"/>
              <a:t> </a:t>
            </a:r>
            <a:r>
              <a:rPr lang="de-DE" altLang="de-DE" sz="2000" dirty="0" err="1"/>
              <a:t>login</a:t>
            </a:r>
            <a:r>
              <a:rPr lang="de-DE" altLang="de-DE" dirty="0"/>
              <a:t>)</a:t>
            </a:r>
          </a:p>
          <a:p>
            <a:r>
              <a:rPr lang="de-DE" altLang="de-DE" dirty="0" err="1"/>
              <a:t>Is</a:t>
            </a:r>
            <a:r>
              <a:rPr lang="de-DE" altLang="de-DE" dirty="0"/>
              <a:t> </a:t>
            </a:r>
            <a:r>
              <a:rPr lang="de-DE" altLang="de-DE" dirty="0" err="1"/>
              <a:t>your</a:t>
            </a:r>
            <a:r>
              <a:rPr lang="de-DE" altLang="de-DE" dirty="0"/>
              <a:t> </a:t>
            </a:r>
            <a:r>
              <a:rPr lang="de-DE" altLang="de-DE" dirty="0" err="1"/>
              <a:t>project</a:t>
            </a:r>
            <a:r>
              <a:rPr lang="de-DE" altLang="de-DE" dirty="0"/>
              <a:t> </a:t>
            </a:r>
            <a:r>
              <a:rPr lang="de-DE" altLang="de-DE" dirty="0" err="1"/>
              <a:t>selected</a:t>
            </a:r>
            <a:r>
              <a:rPr lang="de-DE" altLang="de-DE" dirty="0"/>
              <a:t>? (</a:t>
            </a:r>
            <a:r>
              <a:rPr lang="de-DE" altLang="de-DE" dirty="0" err="1"/>
              <a:t>run</a:t>
            </a:r>
            <a:r>
              <a:rPr lang="de-DE" altLang="de-DE" dirty="0"/>
              <a:t> </a:t>
            </a:r>
            <a:r>
              <a:rPr lang="de-DE" altLang="de-DE" sz="1800" dirty="0" err="1"/>
              <a:t>firebase</a:t>
            </a:r>
            <a:r>
              <a:rPr lang="de-DE" altLang="de-DE" sz="1800" dirty="0"/>
              <a:t> </a:t>
            </a:r>
            <a:r>
              <a:rPr lang="de-DE" altLang="de-DE" sz="1800" dirty="0" err="1"/>
              <a:t>use</a:t>
            </a:r>
            <a:r>
              <a:rPr lang="de-DE" altLang="de-DE" sz="1800" dirty="0"/>
              <a:t> –</a:t>
            </a:r>
            <a:r>
              <a:rPr lang="de-DE" altLang="de-DE" sz="1800" dirty="0" err="1"/>
              <a:t>add</a:t>
            </a:r>
            <a:r>
              <a:rPr lang="de-DE" altLang="de-DE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98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 to Firebase Cloud Functions and Hosting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24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deployment was successful, you can visit your webapp here: </a:t>
            </a:r>
            <a:r>
              <a:rPr lang="en-US" sz="2000" dirty="0"/>
              <a:t>https://&lt;PROJECT-ID&gt;.web.app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webapp should look something like this after you added your first device: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A24BBAC-25EC-EED6-5EBA-DA89BE17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33850"/>
            <a:ext cx="8407400" cy="230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49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Configure your Google Action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25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dirty="0"/>
              <a:t>Navigate back to the </a:t>
            </a:r>
            <a:r>
              <a:rPr lang="en-US" dirty="0">
                <a:hlinkClick r:id="rId2"/>
              </a:rPr>
              <a:t>Google Actions Console</a:t>
            </a:r>
            <a:endParaRPr lang="en-US" dirty="0"/>
          </a:p>
          <a:p>
            <a:r>
              <a:rPr lang="en-US" dirty="0"/>
              <a:t>Enter the fulfillment URL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67DC06-B9A2-EA8B-4C29-71A14DF61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9" y="3628910"/>
            <a:ext cx="7836089" cy="2263889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A496D19-1B6D-458B-117E-936C012DDDAD}"/>
              </a:ext>
            </a:extLst>
          </p:cNvPr>
          <p:cNvCxnSpPr>
            <a:cxnSpLocks/>
          </p:cNvCxnSpPr>
          <p:nvPr/>
        </p:nvCxnSpPr>
        <p:spPr>
          <a:xfrm>
            <a:off x="4095750" y="3296868"/>
            <a:ext cx="402235" cy="349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49C128A-5B9C-12BA-900B-8C8EA554BA76}"/>
              </a:ext>
            </a:extLst>
          </p:cNvPr>
          <p:cNvCxnSpPr>
            <a:cxnSpLocks/>
          </p:cNvCxnSpPr>
          <p:nvPr/>
        </p:nvCxnSpPr>
        <p:spPr>
          <a:xfrm flipH="1">
            <a:off x="2942235" y="4038600"/>
            <a:ext cx="353415" cy="2430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62FC2BF-5F33-643D-0652-6AAB9AF01FC7}"/>
              </a:ext>
            </a:extLst>
          </p:cNvPr>
          <p:cNvCxnSpPr>
            <a:cxnSpLocks/>
          </p:cNvCxnSpPr>
          <p:nvPr/>
        </p:nvCxnSpPr>
        <p:spPr>
          <a:xfrm>
            <a:off x="5568950" y="5226050"/>
            <a:ext cx="510185" cy="287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722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Configure your Google Action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26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dirty="0"/>
              <a:t>Enter </a:t>
            </a:r>
            <a:r>
              <a:rPr lang="en-US" dirty="0" err="1"/>
              <a:t>Oauth</a:t>
            </a:r>
            <a:r>
              <a:rPr lang="en-US" dirty="0"/>
              <a:t> Client Information:</a:t>
            </a:r>
          </a:p>
          <a:p>
            <a:pPr marL="457200" lvl="1" indent="0">
              <a:buNone/>
            </a:pPr>
            <a:r>
              <a:rPr lang="en-US" dirty="0"/>
              <a:t>Client ID: </a:t>
            </a:r>
            <a:r>
              <a:rPr lang="en-US" dirty="0" err="1"/>
              <a:t>sampleId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Client secret: </a:t>
            </a:r>
            <a:r>
              <a:rPr lang="en-US" dirty="0" err="1"/>
              <a:t>sampleSecret</a:t>
            </a:r>
            <a:endParaRPr lang="en-US" dirty="0"/>
          </a:p>
          <a:p>
            <a:r>
              <a:rPr lang="en-US" dirty="0"/>
              <a:t>Enter shown URLs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C2DB0E88-9ABF-6B8C-97F6-3F0B5D51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2968309"/>
            <a:ext cx="4922404" cy="3309460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76A8479-6726-B697-5D7F-AA46A2E904C2}"/>
              </a:ext>
            </a:extLst>
          </p:cNvPr>
          <p:cNvCxnSpPr>
            <a:cxnSpLocks/>
          </p:cNvCxnSpPr>
          <p:nvPr/>
        </p:nvCxnSpPr>
        <p:spPr>
          <a:xfrm flipV="1">
            <a:off x="6724650" y="3937000"/>
            <a:ext cx="234950" cy="469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81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Connect Google Assistant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27</a:t>
            </a:fld>
            <a:endParaRPr lang="de-DE" noProof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dirty="0"/>
              <a:t>On your phone: Download Google Home from the </a:t>
            </a:r>
            <a:r>
              <a:rPr lang="en-US" dirty="0" err="1"/>
              <a:t>playstore</a:t>
            </a:r>
            <a:endParaRPr lang="en-US" dirty="0"/>
          </a:p>
          <a:p>
            <a:r>
              <a:rPr lang="en-US" dirty="0"/>
              <a:t>Inside the app: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fik 4" descr="Ein Bild, das Text, Elektronik, iPod enthält.&#10;&#10;Automatisch generierte Beschreibung">
            <a:extLst>
              <a:ext uri="{FF2B5EF4-FFF2-40B4-BE49-F238E27FC236}">
                <a16:creationId xmlns:a16="http://schemas.microsoft.com/office/drawing/2014/main" id="{515041F1-9B93-D2D0-93DD-D8DA22BD3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9" y="3330786"/>
            <a:ext cx="2682919" cy="2695363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2FBE8CC-5F52-273C-CFEA-CFD2EBEED3C9}"/>
              </a:ext>
            </a:extLst>
          </p:cNvPr>
          <p:cNvCxnSpPr>
            <a:cxnSpLocks/>
          </p:cNvCxnSpPr>
          <p:nvPr/>
        </p:nvCxnSpPr>
        <p:spPr>
          <a:xfrm flipH="1" flipV="1">
            <a:off x="1270000" y="3545097"/>
            <a:ext cx="552450" cy="118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E3C8D6-186A-C86A-5058-73F11D21B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267" y="3330785"/>
            <a:ext cx="3113808" cy="269536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36A1D9F-130A-78FD-A625-54B6F4D546CA}"/>
              </a:ext>
            </a:extLst>
          </p:cNvPr>
          <p:cNvCxnSpPr>
            <a:cxnSpLocks/>
          </p:cNvCxnSpPr>
          <p:nvPr/>
        </p:nvCxnSpPr>
        <p:spPr>
          <a:xfrm flipH="1">
            <a:off x="5441950" y="4023519"/>
            <a:ext cx="584200" cy="269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4B5A8F-4761-62E0-E1B5-3F5C37944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909" y="3330785"/>
            <a:ext cx="1877532" cy="2695363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B8069AE9-3E17-481B-B486-6CDCEAF1DDE0}"/>
              </a:ext>
            </a:extLst>
          </p:cNvPr>
          <p:cNvCxnSpPr>
            <a:cxnSpLocks/>
          </p:cNvCxnSpPr>
          <p:nvPr/>
        </p:nvCxnSpPr>
        <p:spPr>
          <a:xfrm flipH="1" flipV="1">
            <a:off x="7707146" y="5803900"/>
            <a:ext cx="325604" cy="4635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35E7830B-1080-64C0-EB66-59FDD811D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887" y="3742253"/>
            <a:ext cx="2329747" cy="1872426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14D44C1-5D22-CC29-FAA2-B13AFE66C70C}"/>
              </a:ext>
            </a:extLst>
          </p:cNvPr>
          <p:cNvCxnSpPr>
            <a:cxnSpLocks/>
          </p:cNvCxnSpPr>
          <p:nvPr/>
        </p:nvCxnSpPr>
        <p:spPr>
          <a:xfrm flipH="1">
            <a:off x="10570996" y="5080000"/>
            <a:ext cx="554204" cy="305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069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99404-C3E4-CB2A-5944-47E28EBB4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Connect Google Assistant</a:t>
            </a:r>
            <a:endParaRPr lang="de-DE" dirty="0"/>
          </a:p>
        </p:txBody>
      </p:sp>
      <p:pic>
        <p:nvPicPr>
          <p:cNvPr id="7" name="Grafik 6" descr="Ein Bild, das Text, Screenshot, Elektronik enthält.&#10;&#10;Automatisch generierte Beschreibung">
            <a:extLst>
              <a:ext uri="{FF2B5EF4-FFF2-40B4-BE49-F238E27FC236}">
                <a16:creationId xmlns:a16="http://schemas.microsoft.com/office/drawing/2014/main" id="{6F7A0A4D-D619-D33F-5473-8967B57C3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967" y="1825625"/>
            <a:ext cx="2143033" cy="4351338"/>
          </a:xfrm>
          <a:prstGeom prst="rect">
            <a:avLst/>
          </a:prstGeom>
          <a:noFill/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D67A3B0-D960-2538-E00A-FB53304A6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After adding the Google Action:</a:t>
            </a:r>
          </a:p>
          <a:p>
            <a:pPr marL="0" indent="0">
              <a:buNone/>
            </a:pPr>
            <a:r>
              <a:rPr lang="en-US" dirty="0"/>
              <a:t>Interact with your devices in Google Home / through Google Assistant</a:t>
            </a:r>
          </a:p>
        </p:txBody>
      </p:sp>
      <p:sp>
        <p:nvSpPr>
          <p:cNvPr id="4" name="Foliennummernplatzhalter 3" hidden="1">
            <a:extLst>
              <a:ext uri="{FF2B5EF4-FFF2-40B4-BE49-F238E27FC236}">
                <a16:creationId xmlns:a16="http://schemas.microsoft.com/office/drawing/2014/main" id="{1C4E1746-312D-9990-0007-1100F8CC638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de-DE" noProof="0" smtClean="0"/>
              <a:pPr rtl="0">
                <a:spcAft>
                  <a:spcPts val="600"/>
                </a:spcAft>
              </a:pPr>
              <a:t>28</a:t>
            </a:fld>
            <a:endParaRPr lang="de-DE" noProof="0"/>
          </a:p>
        </p:txBody>
      </p:sp>
      <p:sp>
        <p:nvSpPr>
          <p:cNvPr id="8" name="Sprechblase: oval 7">
            <a:extLst>
              <a:ext uri="{FF2B5EF4-FFF2-40B4-BE49-F238E27FC236}">
                <a16:creationId xmlns:a16="http://schemas.microsoft.com/office/drawing/2014/main" id="{023BE5FB-0CE2-F1D4-2423-4C28274A5A83}"/>
              </a:ext>
            </a:extLst>
          </p:cNvPr>
          <p:cNvSpPr/>
          <p:nvPr/>
        </p:nvSpPr>
        <p:spPr>
          <a:xfrm>
            <a:off x="853440" y="1825625"/>
            <a:ext cx="2965450" cy="1193800"/>
          </a:xfrm>
          <a:prstGeom prst="wedgeEllipseCallout">
            <a:avLst>
              <a:gd name="adj1" fmla="val -46745"/>
              <a:gd name="adj2" fmla="val 713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Hey Google, turn off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 </a:t>
            </a:r>
            <a:r>
              <a:rPr lang="de-DE" dirty="0" err="1"/>
              <a:t>lamp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3361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sz="3600" dirty="0" err="1"/>
              <a:t>It</a:t>
            </a:r>
            <a:r>
              <a:rPr lang="de-DE" sz="3600" dirty="0"/>
              <a:t> </a:t>
            </a:r>
            <a:r>
              <a:rPr lang="de-DE" sz="3600" dirty="0" err="1"/>
              <a:t>takes</a:t>
            </a:r>
            <a:r>
              <a:rPr lang="de-DE" sz="3600" dirty="0"/>
              <a:t> half </a:t>
            </a:r>
            <a:r>
              <a:rPr lang="de-DE" sz="3600" dirty="0" err="1"/>
              <a:t>your</a:t>
            </a:r>
            <a:r>
              <a:rPr lang="de-DE" sz="3600" dirty="0"/>
              <a:t> </a:t>
            </a:r>
            <a:r>
              <a:rPr lang="de-DE" sz="3600" dirty="0" err="1"/>
              <a:t>life</a:t>
            </a:r>
            <a:r>
              <a:rPr lang="de-DE" sz="3600" dirty="0"/>
              <a:t> </a:t>
            </a:r>
            <a:r>
              <a:rPr lang="de-DE" sz="3600" dirty="0" err="1"/>
              <a:t>before</a:t>
            </a:r>
            <a:r>
              <a:rPr lang="de-DE" sz="3600" dirty="0"/>
              <a:t> </a:t>
            </a:r>
            <a:r>
              <a:rPr lang="de-DE" sz="3600" dirty="0" err="1"/>
              <a:t>you</a:t>
            </a:r>
            <a:r>
              <a:rPr lang="de-DE" sz="3600" dirty="0"/>
              <a:t> </a:t>
            </a:r>
            <a:r>
              <a:rPr lang="de-DE" sz="3600" dirty="0" err="1"/>
              <a:t>discover</a:t>
            </a:r>
            <a:r>
              <a:rPr lang="de-DE" sz="3600" dirty="0"/>
              <a:t> </a:t>
            </a:r>
            <a:r>
              <a:rPr lang="de-DE" sz="3600" dirty="0" err="1"/>
              <a:t>life</a:t>
            </a:r>
            <a:r>
              <a:rPr lang="de-DE" sz="3600" dirty="0"/>
              <a:t> </a:t>
            </a:r>
            <a:r>
              <a:rPr lang="de-DE" sz="3600" dirty="0" err="1"/>
              <a:t>is</a:t>
            </a:r>
            <a:r>
              <a:rPr lang="de-DE" sz="3600" dirty="0"/>
              <a:t> a </a:t>
            </a:r>
            <a:r>
              <a:rPr lang="de-DE" sz="3600" dirty="0" err="1"/>
              <a:t>do-it-yourself</a:t>
            </a:r>
            <a:r>
              <a:rPr lang="de-DE" sz="3600" dirty="0"/>
              <a:t> </a:t>
            </a:r>
            <a:r>
              <a:rPr lang="de-DE" sz="3600" dirty="0" err="1"/>
              <a:t>project</a:t>
            </a:r>
            <a:r>
              <a:rPr lang="de-DE" sz="3600" dirty="0"/>
              <a:t>.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sz="1800" dirty="0"/>
              <a:t>Napoleon Hill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Home Automation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29</a:t>
            </a:fld>
            <a:endParaRPr lang="de-DE"/>
          </a:p>
        </p:txBody>
      </p:sp>
      <p:pic>
        <p:nvPicPr>
          <p:cNvPr id="7" name="Bildplatzhalter 6" descr="Ein Bild, das Text, Person, Wand, Mann enthält.&#10;&#10;Automatisch generierte Beschreibung">
            <a:extLst>
              <a:ext uri="{FF2B5EF4-FFF2-40B4-BE49-F238E27FC236}">
                <a16:creationId xmlns:a16="http://schemas.microsoft.com/office/drawing/2014/main" id="{DF747585-FB02-8CA0-FBE3-4C1B223ED2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98" r="1198"/>
          <a:stretch>
            <a:fillRect/>
          </a:stretch>
        </p:blipFill>
        <p:spPr>
          <a:xfrm>
            <a:off x="398589" y="561091"/>
            <a:ext cx="4781242" cy="5735817"/>
          </a:xfr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sz="5400" dirty="0" err="1"/>
              <a:t>Introduction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Google Home Automation Tools: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dirty="0"/>
              <a:t>Google Cloud (</a:t>
            </a:r>
            <a:r>
              <a:rPr lang="de-DE" dirty="0" err="1"/>
              <a:t>HomeGraph</a:t>
            </a:r>
            <a:r>
              <a:rPr lang="de-DE" dirty="0"/>
              <a:t> API)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dirty="0" err="1"/>
              <a:t>Firebase</a:t>
            </a:r>
            <a:r>
              <a:rPr lang="de-DE" dirty="0"/>
              <a:t> (</a:t>
            </a:r>
            <a:r>
              <a:rPr lang="de-DE" dirty="0" err="1"/>
              <a:t>Firestore</a:t>
            </a:r>
            <a:r>
              <a:rPr lang="de-DE" dirty="0"/>
              <a:t>, Hosting, Cloud </a:t>
            </a:r>
            <a:r>
              <a:rPr lang="de-DE" dirty="0" err="1"/>
              <a:t>Functions</a:t>
            </a:r>
            <a:r>
              <a:rPr lang="de-DE" dirty="0"/>
              <a:t>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dirty="0"/>
              <a:t>Google Home / </a:t>
            </a:r>
            <a:r>
              <a:rPr lang="de-DE" dirty="0" err="1"/>
              <a:t>Assistant</a:t>
            </a:r>
            <a:endParaRPr lang="de-DE" dirty="0"/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2.6.2022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Home Automation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8741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2.6.2022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30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Home Automation</a:t>
            </a:r>
          </a:p>
        </p:txBody>
      </p:sp>
      <p:pic>
        <p:nvPicPr>
          <p:cNvPr id="9" name="Bildplatzhalter 8" descr="Berge im Sonnenuntergang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Bildplatzhalter 10" descr="Berge im Sonnenuntergang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de-DE" dirty="0"/>
              <a:t>Paul Schweng</a:t>
            </a:r>
          </a:p>
          <a:p>
            <a:pPr rtl="0"/>
            <a:endParaRPr lang="de-DE" dirty="0"/>
          </a:p>
        </p:txBody>
      </p:sp>
      <p:pic>
        <p:nvPicPr>
          <p:cNvPr id="15" name="Bildplatzhalter 14" descr="Berge kurz vor der Abenddämmerung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Bildplatzhalter 12" descr="Berge unter dem Nachthimmel kurz vor der Morgendämmerung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sz="5400" dirty="0" err="1"/>
              <a:t>Introduction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de-DE" dirty="0"/>
              <a:t>Host </a:t>
            </a:r>
            <a:r>
              <a:rPr lang="de-DE" dirty="0" err="1"/>
              <a:t>websites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Setup </a:t>
            </a:r>
            <a:r>
              <a:rPr lang="de-DE" dirty="0" err="1"/>
              <a:t>your</a:t>
            </a:r>
            <a:r>
              <a:rPr lang="de-DE" dirty="0"/>
              <a:t> own smart </a:t>
            </a:r>
            <a:r>
              <a:rPr lang="de-DE" dirty="0" err="1"/>
              <a:t>devices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Control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webapp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Google </a:t>
            </a:r>
            <a:r>
              <a:rPr lang="de-DE" dirty="0" err="1"/>
              <a:t>Assistant</a:t>
            </a:r>
            <a:r>
              <a:rPr lang="de-DE" dirty="0"/>
              <a:t> AI</a:t>
            </a:r>
          </a:p>
        </p:txBody>
      </p:sp>
      <p:pic>
        <p:nvPicPr>
          <p:cNvPr id="8" name="Bildplatzhalter 7" descr="Berge unter dem Nachthimmel kurz vor der Morgendämmerung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dirty="0"/>
              <a:t>2.6.2022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Home Automation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de-DE" smtClean="0"/>
              <a:pPr rtl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FBFF9-0076-2D25-DF07-6C18D2990E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3AFD0FA-125A-BCAA-FD25-6DBF6937B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3861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5576D-6638-3E03-FA67-807B0ECD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6C9E7A3-D172-824E-D1E8-50C1D9669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749" y="2794432"/>
            <a:ext cx="6711462" cy="3326968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51536B-F116-68EF-4625-8616FA94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6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EDF6F8-BC5F-C077-EFF3-000DE3ADF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0" y="563418"/>
            <a:ext cx="3937000" cy="1867263"/>
          </a:xfrm>
          <a:prstGeom prst="rect">
            <a:avLst/>
          </a:prstGeom>
          <a:effectLst>
            <a:glow rad="127000">
              <a:schemeClr val="accent1">
                <a:alpha val="43000"/>
              </a:schemeClr>
            </a:glow>
            <a:outerShdw blurRad="50800" dist="63500" dir="5400000" sx="98000" sy="98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C462817-E9C3-6A43-2463-DF0CFBF32793}"/>
              </a:ext>
            </a:extLst>
          </p:cNvPr>
          <p:cNvSpPr txBox="1"/>
          <p:nvPr/>
        </p:nvSpPr>
        <p:spPr>
          <a:xfrm>
            <a:off x="8845550" y="4070350"/>
            <a:ext cx="250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But </a:t>
            </a:r>
            <a:r>
              <a:rPr lang="de-DE" dirty="0" err="1"/>
              <a:t>what‘s</a:t>
            </a:r>
            <a:r>
              <a:rPr lang="de-DE" dirty="0"/>
              <a:t> </a:t>
            </a:r>
            <a:r>
              <a:rPr lang="de-DE" dirty="0" err="1"/>
              <a:t>hidden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box?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15108347-8A2D-2120-1A1E-3BD9A8466309}"/>
              </a:ext>
            </a:extLst>
          </p:cNvPr>
          <p:cNvCxnSpPr>
            <a:cxnSpLocks/>
          </p:cNvCxnSpPr>
          <p:nvPr/>
        </p:nvCxnSpPr>
        <p:spPr>
          <a:xfrm flipH="1">
            <a:off x="4876800" y="1924050"/>
            <a:ext cx="869950" cy="812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D6D66C67-8A8A-49DE-C199-419C5999DF37}"/>
              </a:ext>
            </a:extLst>
          </p:cNvPr>
          <p:cNvSpPr txBox="1"/>
          <p:nvPr/>
        </p:nvSpPr>
        <p:spPr>
          <a:xfrm>
            <a:off x="3844437" y="251118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Intent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5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5576D-6638-3E03-FA67-807B0ECD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51536B-F116-68EF-4625-8616FA94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7</a:t>
            </a:fld>
            <a:endParaRPr lang="de-DE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8E4E507-360C-6E9E-7B9A-D393AABA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2044699"/>
            <a:ext cx="7874000" cy="360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43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5576D-6638-3E03-FA67-807B0ECD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(SYNC </a:t>
            </a:r>
            <a:r>
              <a:rPr lang="de-DE" dirty="0" err="1"/>
              <a:t>intent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51536B-F116-68EF-4625-8616FA94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8</a:t>
            </a:fld>
            <a:endParaRPr lang="de-DE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5EF4479-B9A8-13D2-7DB0-18BC2F02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7840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SYNC intent is sent </a:t>
            </a:r>
            <a:r>
              <a:rPr lang="en-US" b="1" dirty="0"/>
              <a:t>once</a:t>
            </a:r>
            <a:r>
              <a:rPr lang="en-US" dirty="0"/>
              <a:t> (on app register) and retrieves list of user devices.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A204CA-0D3B-AC2C-350A-337E8F23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052" y="2596267"/>
            <a:ext cx="5969895" cy="341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7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5576D-6638-3E03-FA67-807B0ECD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r>
              <a:rPr lang="de-DE" dirty="0"/>
              <a:t> (SYNC </a:t>
            </a:r>
            <a:r>
              <a:rPr lang="de-DE" dirty="0" err="1"/>
              <a:t>intent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51536B-F116-68EF-4625-8616FA94B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de-DE" noProof="0" smtClean="0"/>
              <a:t>9</a:t>
            </a:fld>
            <a:endParaRPr lang="de-DE" noProof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5EF4479-B9A8-13D2-7DB0-18BC2F02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27840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overcome this limitation: </a:t>
            </a:r>
            <a:br>
              <a:rPr lang="en-US" dirty="0"/>
            </a:br>
            <a:r>
              <a:rPr lang="en-US" dirty="0"/>
              <a:t>Request a SYNC when modifying your devices.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186ADD-8801-9D17-D67C-2A4B13A8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916" y="2974181"/>
            <a:ext cx="5953126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8849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0_TF89338750_Win32_OJ107391201.potx" id="{C860647A-45B4-4B00-8C8D-66F72B8CC9C0}" vid="{1179A28C-4DD8-4081-9251-DBA70DDC978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{47675D5A-B896-4EA0-AE70-F109072B0A48}tf89338750_win32</Template>
  <TotalTime>0</TotalTime>
  <Words>633</Words>
  <Application>Microsoft Office PowerPoint</Application>
  <PresentationFormat>Breitbild</PresentationFormat>
  <Paragraphs>147</Paragraphs>
  <Slides>30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Arial Unicode MS</vt:lpstr>
      <vt:lpstr>Calibri</vt:lpstr>
      <vt:lpstr>Univers</vt:lpstr>
      <vt:lpstr>GradientUnivers</vt:lpstr>
      <vt:lpstr>Home Automation</vt:lpstr>
      <vt:lpstr>Agenda</vt:lpstr>
      <vt:lpstr>Introduction</vt:lpstr>
      <vt:lpstr>Introduction</vt:lpstr>
      <vt:lpstr>Overview</vt:lpstr>
      <vt:lpstr>Structure</vt:lpstr>
      <vt:lpstr>Structure</vt:lpstr>
      <vt:lpstr>Structure (SYNC intent)</vt:lpstr>
      <vt:lpstr>Structure (SYNC intent)</vt:lpstr>
      <vt:lpstr>Structure (QUERY intent)</vt:lpstr>
      <vt:lpstr>Structure (EXECUTE intent)</vt:lpstr>
      <vt:lpstr>Setup</vt:lpstr>
      <vt:lpstr>Setup</vt:lpstr>
      <vt:lpstr>Creating a Google Action</vt:lpstr>
      <vt:lpstr>Creating a Google Action</vt:lpstr>
      <vt:lpstr>Add Request Sync and Report State</vt:lpstr>
      <vt:lpstr>Add Request Sync and Report State</vt:lpstr>
      <vt:lpstr>Add Request Sync and Report State</vt:lpstr>
      <vt:lpstr>Configure Cloud Firestore</vt:lpstr>
      <vt:lpstr>Configure Cloud Firestore</vt:lpstr>
      <vt:lpstr>Configure Cloud Firestore</vt:lpstr>
      <vt:lpstr>Deploy to Firebase Cloud Functions and Hosting</vt:lpstr>
      <vt:lpstr>Deploy to Firebase Cloud Functions and Hosting</vt:lpstr>
      <vt:lpstr>Deploy to Firebase Cloud Functions and Hosting</vt:lpstr>
      <vt:lpstr>Configure your Google Action</vt:lpstr>
      <vt:lpstr>Configure your Google Action</vt:lpstr>
      <vt:lpstr>Connect Google Assistant</vt:lpstr>
      <vt:lpstr>Connect Google Assistant</vt:lpstr>
      <vt:lpstr>It takes half your life before you discover life is a do-it-yourself project.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Automation</dc:title>
  <dc:creator>paul schweng</dc:creator>
  <cp:lastModifiedBy>Paul S</cp:lastModifiedBy>
  <cp:revision>6</cp:revision>
  <dcterms:created xsi:type="dcterms:W3CDTF">2022-05-30T15:12:43Z</dcterms:created>
  <dcterms:modified xsi:type="dcterms:W3CDTF">2022-05-31T12:54:31Z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